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71" r:id="rId4"/>
    <p:sldId id="272" r:id="rId5"/>
    <p:sldId id="262" r:id="rId6"/>
    <p:sldId id="261" r:id="rId7"/>
    <p:sldId id="263" r:id="rId8"/>
    <p:sldId id="264" r:id="rId9"/>
    <p:sldId id="260" r:id="rId10"/>
    <p:sldId id="265" r:id="rId11"/>
    <p:sldId id="266" r:id="rId12"/>
    <p:sldId id="268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00CC6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3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777789" y="2340993"/>
            <a:ext cx="3311525" cy="719137"/>
          </a:xfrm>
        </p:spPr>
        <p:txBody>
          <a:bodyPr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Auto-Mate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330248" y="3141634"/>
            <a:ext cx="4206606" cy="4968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monitoring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DA29F-EAB0-4CCF-AC52-1795DEF495C5}"/>
              </a:ext>
            </a:extLst>
          </p:cNvPr>
          <p:cNvSpPr txBox="1"/>
          <p:nvPr/>
        </p:nvSpPr>
        <p:spPr>
          <a:xfrm>
            <a:off x="6237023" y="342127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  </a:t>
            </a:r>
          </a:p>
          <a:p>
            <a:r>
              <a:rPr lang="en-US" sz="1600" dirty="0"/>
              <a:t>By</a:t>
            </a:r>
            <a:endParaRPr lang="en-IE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CCF3C-8965-484E-9CD6-85D95D172BB0}"/>
              </a:ext>
            </a:extLst>
          </p:cNvPr>
          <p:cNvSpPr txBox="1"/>
          <p:nvPr/>
        </p:nvSpPr>
        <p:spPr>
          <a:xfrm>
            <a:off x="5177623" y="4022820"/>
            <a:ext cx="2511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Aonghus</a:t>
            </a:r>
            <a:r>
              <a:rPr lang="en-US" sz="2000" dirty="0"/>
              <a:t> </a:t>
            </a:r>
            <a:r>
              <a:rPr lang="en-US" sz="2000" dirty="0" err="1"/>
              <a:t>O’Domhnaill</a:t>
            </a:r>
            <a:endParaRPr lang="en-I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972E1-A216-4596-934B-88B5196BB740}"/>
              </a:ext>
            </a:extLst>
          </p:cNvPr>
          <p:cNvSpPr txBox="1"/>
          <p:nvPr/>
        </p:nvSpPr>
        <p:spPr>
          <a:xfrm>
            <a:off x="6012528" y="5279998"/>
            <a:ext cx="881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Supervisor</a:t>
            </a:r>
            <a:endParaRPr lang="en-IE" sz="12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E1F2C-A685-4F37-81BB-69DE1F1F1E8B}"/>
              </a:ext>
            </a:extLst>
          </p:cNvPr>
          <p:cNvSpPr txBox="1"/>
          <p:nvPr/>
        </p:nvSpPr>
        <p:spPr>
          <a:xfrm>
            <a:off x="5914819" y="5633156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Brian O’Shea</a:t>
            </a:r>
            <a:endParaRPr lang="en-IE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4A692F-F7CD-45CD-B9D3-8C2D72222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8" y="48304"/>
            <a:ext cx="6190488" cy="19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ESP32 CAM: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FE864-6D3C-4BE3-AD42-D12597D1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6" y="1701884"/>
            <a:ext cx="2562898" cy="2109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4290FF-6741-474A-8C59-F650D596995F}"/>
              </a:ext>
            </a:extLst>
          </p:cNvPr>
          <p:cNvSpPr txBox="1"/>
          <p:nvPr/>
        </p:nvSpPr>
        <p:spPr>
          <a:xfrm>
            <a:off x="4282751" y="1745673"/>
            <a:ext cx="5381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pictures daily to monitor and record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images to show timelapse on website.</a:t>
            </a:r>
            <a:endParaRPr lang="en-IE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0CBE72-AE68-45FC-95F8-6D90AE821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11793"/>
              </p:ext>
            </p:extLst>
          </p:nvPr>
        </p:nvGraphicFramePr>
        <p:xfrm>
          <a:off x="4054151" y="3257281"/>
          <a:ext cx="6562760" cy="110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39113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3223647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38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Deep-Sleep Usage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838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Power: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82E0D-5DC0-4A2A-B132-C3098E8D2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435" y="1537706"/>
            <a:ext cx="1908266" cy="2325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63FC1-F8C1-4E74-8566-A8E37807B653}"/>
              </a:ext>
            </a:extLst>
          </p:cNvPr>
          <p:cNvSpPr txBox="1"/>
          <p:nvPr/>
        </p:nvSpPr>
        <p:spPr>
          <a:xfrm>
            <a:off x="1844299" y="1588576"/>
            <a:ext cx="59283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Lithium batteries will be used as power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Lithium batteries stay consistent voltage all the way up</a:t>
            </a:r>
          </a:p>
          <a:p>
            <a:r>
              <a:rPr lang="en-US" dirty="0"/>
              <a:t>     to 90% usage. So they are ideal for low powered system.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AA 1.5V will be used for the 3.3V 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AA 1.5V will be used for 5V port and ESP32 CAM.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well at extreme temperatures.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6642CFD-733B-448F-B593-11266E6846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827806"/>
                  </p:ext>
                </p:extLst>
              </p:nvPr>
            </p:nvGraphicFramePr>
            <p:xfrm>
              <a:off x="7869127" y="5099875"/>
              <a:ext cx="3145556" cy="1466850"/>
            </p:xfrm>
            <a:graphic>
              <a:graphicData uri="http://schemas.openxmlformats.org/drawingml/2006/table">
                <a:tbl>
                  <a:tblPr/>
                  <a:tblGrid>
                    <a:gridCol w="3145556">
                      <a:extLst>
                        <a:ext uri="{9D8B030D-6E8A-4147-A177-3AD203B41FA5}">
                          <a16:colId xmlns:a16="http://schemas.microsoft.com/office/drawing/2014/main" val="380332580"/>
                        </a:ext>
                      </a:extLst>
                    </a:gridCol>
                  </a:tblGrid>
                  <a:tr h="146685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i="1" u="none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eqArr>
                                    <m:eqArrPr>
                                      <m:ctrlP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e>
                                    <m:e/>
                                    <m:e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7000</m:t>
                                      </m:r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𝑚𝐴h</m:t>
                                      </m:r>
                                      <m:r>
                                        <a:rPr lang="en-US" b="0" i="1" u="none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e>
                                  </m:eqArr>
                                </m:num>
                                <m:den>
                                  <m:r>
                                    <a:rPr lang="en-US" b="0" i="1" u="none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  <m:r>
                                    <a:rPr lang="en-US" b="0" i="1" u="none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𝑚𝐴h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u="none" dirty="0">
                              <a:solidFill>
                                <a:schemeClr val="bg1"/>
                              </a:solidFill>
                            </a:rPr>
                            <a:t> = </a:t>
                          </a:r>
                          <a:r>
                            <a:rPr lang="en-US" sz="1400" u="none" dirty="0">
                              <a:solidFill>
                                <a:schemeClr val="bg1"/>
                              </a:solidFill>
                            </a:rPr>
                            <a:t>35hrs = 126,000secs</a:t>
                          </a:r>
                        </a:p>
                        <a:p>
                          <a:r>
                            <a:rPr lang="en-US" sz="1400" u="none" dirty="0">
                              <a:solidFill>
                                <a:schemeClr val="bg1"/>
                              </a:solidFill>
                            </a:rPr>
                            <a:t>                                           </a:t>
                          </a:r>
                          <a:r>
                            <a:rPr lang="en-US" sz="1600" u="sng" dirty="0">
                              <a:solidFill>
                                <a:schemeClr val="bg1"/>
                              </a:solidFill>
                            </a:rPr>
                            <a:t>÷</a:t>
                          </a:r>
                          <a:r>
                            <a:rPr lang="en-US" sz="1400" u="sng" dirty="0">
                              <a:solidFill>
                                <a:schemeClr val="bg1"/>
                              </a:solidFill>
                            </a:rPr>
                            <a:t> 120</a:t>
                          </a:r>
                          <a:r>
                            <a:rPr lang="en-US" sz="1400" i="0" u="sng" dirty="0">
                              <a:solidFill>
                                <a:schemeClr val="bg1"/>
                              </a:solidFill>
                            </a:rPr>
                            <a:t>   </a:t>
                          </a:r>
                        </a:p>
                        <a:p>
                          <a:r>
                            <a:rPr lang="en-US" sz="1400" i="0" u="none" dirty="0">
                              <a:solidFill>
                                <a:schemeClr val="bg1"/>
                              </a:solidFill>
                            </a:rPr>
                            <a:t>                                        1050 days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14846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6642CFD-733B-448F-B593-11266E6846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827806"/>
                  </p:ext>
                </p:extLst>
              </p:nvPr>
            </p:nvGraphicFramePr>
            <p:xfrm>
              <a:off x="7869127" y="5099875"/>
              <a:ext cx="3145556" cy="1466850"/>
            </p:xfrm>
            <a:graphic>
              <a:graphicData uri="http://schemas.openxmlformats.org/drawingml/2006/table">
                <a:tbl>
                  <a:tblPr/>
                  <a:tblGrid>
                    <a:gridCol w="3145556">
                      <a:extLst>
                        <a:ext uri="{9D8B030D-6E8A-4147-A177-3AD203B41FA5}">
                          <a16:colId xmlns:a16="http://schemas.microsoft.com/office/drawing/2014/main" val="380332580"/>
                        </a:ext>
                      </a:extLst>
                    </a:gridCol>
                  </a:tblGrid>
                  <a:tr h="14668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3" t="-413" r="-387" b="-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14846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7345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61D55-CCF3-4B92-B120-CBB7F64A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CBCCC6-8D2D-4F80-AC85-65285BF8E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67" y="188262"/>
            <a:ext cx="5029199" cy="61408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7BEA74-12E2-4DDC-B931-B49DC454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0228" y="686923"/>
            <a:ext cx="61408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1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23B7B6-72B9-40D5-8F0A-152F86B4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96" y="1548450"/>
            <a:ext cx="4899773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7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Introduction: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9364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Purpose of project is to demonstrate environment control in an enclosed grow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effectively be able to monitor temperature, humidity, CO2, air quality and light intensity. </a:t>
            </a:r>
          </a:p>
          <a:p>
            <a:r>
              <a:rPr lang="en-US" dirty="0"/>
              <a:t>     In the water will be able to monitor PH and EC.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will then be able to control climate based on data received.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Liked this project because it’s a mix of software and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Architecture Diagram: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9361E-97B6-4D8A-9D9F-74986EF86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59" y="1244780"/>
            <a:ext cx="7462321" cy="35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67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Circuit: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69FB2E-EE5A-4B87-A242-CFCDAECB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33" y="1193485"/>
            <a:ext cx="5696037" cy="41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DHT22: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38BD9-F480-439C-BA25-4E6551488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98" y="1350934"/>
            <a:ext cx="2258404" cy="1649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A2D3B1-CC3D-477B-857C-7356B770F57C}"/>
              </a:ext>
            </a:extLst>
          </p:cNvPr>
          <p:cNvSpPr txBox="1"/>
          <p:nvPr/>
        </p:nvSpPr>
        <p:spPr>
          <a:xfrm>
            <a:off x="5084618" y="1436904"/>
            <a:ext cx="55686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Humidity and Temperature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thermistor and humidity sensor to measure air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back digital signal on data pin</a:t>
            </a:r>
            <a:endParaRPr lang="en-I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A7E6287-5D61-45F8-879D-B63A521F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091729"/>
              </p:ext>
            </p:extLst>
          </p:nvPr>
        </p:nvGraphicFramePr>
        <p:xfrm>
          <a:off x="2167450" y="3655060"/>
          <a:ext cx="7501483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00417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4301066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Temperature Range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-40 – 125</a:t>
                      </a:r>
                      <a:r>
                        <a:rPr lang="en-IE" dirty="0"/>
                        <a:t>°C</a:t>
                      </a:r>
                      <a:r>
                        <a:rPr lang="en-US" dirty="0"/>
                        <a:t> /± 0.5</a:t>
                      </a:r>
                      <a:r>
                        <a:rPr lang="en-IE" dirty="0"/>
                        <a:t>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84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Humidity Range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– 100% / ± 2-5%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57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Sampling Rate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0.5Hz (1 Reading every 2 secs)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67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Body Size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15.1mm x 25mm x 7.7mm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1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3-5V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Current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3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CCS811: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45EF4-3ACE-41C5-9D3F-632A05181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501" y="947574"/>
            <a:ext cx="1624101" cy="222468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64F146-19D6-49FB-BFCC-F771E6C4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632442"/>
              </p:ext>
            </p:extLst>
          </p:nvPr>
        </p:nvGraphicFramePr>
        <p:xfrm>
          <a:off x="1363408" y="3429000"/>
          <a:ext cx="6081508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52270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2829238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3-5V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Current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60mW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Temperature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-5-50</a:t>
                      </a:r>
                      <a:r>
                        <a:rPr lang="en-IE" dirty="0"/>
                        <a:t>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Operating Humidity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10-95%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0515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7DE1CC-C55C-45C6-A38F-93A92EE926D2}"/>
              </a:ext>
            </a:extLst>
          </p:cNvPr>
          <p:cNvSpPr txBox="1"/>
          <p:nvPr/>
        </p:nvSpPr>
        <p:spPr>
          <a:xfrm>
            <a:off x="1678323" y="1513586"/>
            <a:ext cx="4142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TVOC and CO2 sensor over </a:t>
            </a:r>
            <a:r>
              <a:rPr lang="en-IE" dirty="0"/>
              <a:t>I²C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 quality monitor.</a:t>
            </a:r>
          </a:p>
        </p:txBody>
      </p:sp>
    </p:spTree>
    <p:extLst>
      <p:ext uri="{BB962C8B-B14F-4D97-AF65-F5344CB8AC3E}">
        <p14:creationId xmlns:p14="http://schemas.microsoft.com/office/powerpoint/2010/main" val="46453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LDR: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04A3D-708F-43CE-9298-DDFB6A96B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8" y="1324218"/>
            <a:ext cx="2277377" cy="1608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B71AE-2F3D-4EF2-846C-4DDB9E43B271}"/>
              </a:ext>
            </a:extLst>
          </p:cNvPr>
          <p:cNvSpPr txBox="1"/>
          <p:nvPr/>
        </p:nvSpPr>
        <p:spPr>
          <a:xfrm>
            <a:off x="4050240" y="1320076"/>
            <a:ext cx="69366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Dependent Resistor: Decreases resistance when component </a:t>
            </a:r>
          </a:p>
          <a:p>
            <a:r>
              <a:rPr lang="en-US" dirty="0"/>
              <a:t>     receives light.</a:t>
            </a:r>
          </a:p>
          <a:p>
            <a:endParaRPr lang="en-US" dirty="0"/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62877-0F77-4ADE-84C4-5E447D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06" y="2207338"/>
            <a:ext cx="3452142" cy="261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PH Sensor Module: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A8F32-1748-450A-B471-2B2B61F97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507" y="795927"/>
            <a:ext cx="2386850" cy="1712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D5158-7A14-4972-8CCC-A2A6AFFF5992}"/>
              </a:ext>
            </a:extLst>
          </p:cNvPr>
          <p:cNvSpPr txBox="1"/>
          <p:nvPr/>
        </p:nvSpPr>
        <p:spPr>
          <a:xfrm>
            <a:off x="1678323" y="1905000"/>
            <a:ext cx="5214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 sensor that measures analog voltage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water temperature also.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F3FE9-CE8C-42DA-ADD8-287F1FC02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56" y="2715667"/>
            <a:ext cx="2031551" cy="203411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5FB156F-3FEE-44CA-A525-10FA31E78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56569"/>
              </p:ext>
            </p:extLst>
          </p:nvPr>
        </p:nvGraphicFramePr>
        <p:xfrm>
          <a:off x="1157452" y="3031544"/>
          <a:ext cx="6562760" cy="184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39113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3223647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Voltage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5V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Current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5-10mA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  <a:tr h="338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0.5W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Detectable Range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0-14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Detectable Temperature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0-80°C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051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64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76814"/>
            <a:ext cx="10058400" cy="770590"/>
          </a:xfrm>
        </p:spPr>
        <p:txBody>
          <a:bodyPr anchor="ctr">
            <a:normAutofit/>
          </a:bodyPr>
          <a:lstStyle/>
          <a:p>
            <a:pPr lvl="0"/>
            <a:r>
              <a:rPr lang="en-US" sz="2800" i="1" dirty="0">
                <a:solidFill>
                  <a:srgbClr val="FFFFFF"/>
                </a:solidFill>
              </a:rPr>
              <a:t>ESP32 with Wi-Fi and Bluetooth: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BB799-6918-4F39-B7D8-92258CBDA3D6}"/>
              </a:ext>
            </a:extLst>
          </p:cNvPr>
          <p:cNvSpPr txBox="1"/>
          <p:nvPr/>
        </p:nvSpPr>
        <p:spPr>
          <a:xfrm>
            <a:off x="1205117" y="17456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99AB9-3A2C-440F-81A8-F3001293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16" y="915530"/>
            <a:ext cx="1733792" cy="347711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0E9C2C-B1FB-4BF6-9FCA-014D26E3D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885730"/>
              </p:ext>
            </p:extLst>
          </p:nvPr>
        </p:nvGraphicFramePr>
        <p:xfrm>
          <a:off x="731520" y="1047404"/>
          <a:ext cx="6562760" cy="3789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39113">
                  <a:extLst>
                    <a:ext uri="{9D8B030D-6E8A-4147-A177-3AD203B41FA5}">
                      <a16:colId xmlns:a16="http://schemas.microsoft.com/office/drawing/2014/main" val="2431167987"/>
                    </a:ext>
                  </a:extLst>
                </a:gridCol>
                <a:gridCol w="3223647">
                  <a:extLst>
                    <a:ext uri="{9D8B030D-6E8A-4147-A177-3AD203B41FA5}">
                      <a16:colId xmlns:a16="http://schemas.microsoft.com/office/drawing/2014/main" val="316623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4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Architecture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32bit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95588"/>
                  </a:ext>
                </a:extLst>
              </a:tr>
              <a:tr h="338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 kB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FLASH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MB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3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GPIO Pins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05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Busses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SPI,</a:t>
                      </a:r>
                      <a:r>
                        <a:rPr lang="en-IE" sz="1200" dirty="0"/>
                        <a:t> I²C, I²S,</a:t>
                      </a:r>
                    </a:p>
                    <a:p>
                      <a:pPr algn="ctr"/>
                      <a:r>
                        <a:rPr lang="en-IE" sz="1200" dirty="0"/>
                        <a:t>CAN, UART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5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DAC Pins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9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ADC Pins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59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Power Consumption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160-260mA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59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Sleep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.001mA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15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1496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825</TotalTime>
  <Words>387</Words>
  <Application>Microsoft Office PowerPoint</Application>
  <PresentationFormat>Widescreen</PresentationFormat>
  <Paragraphs>120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Cambria Math</vt:lpstr>
      <vt:lpstr>Franklin Gothic Book</vt:lpstr>
      <vt:lpstr>1_RetrospectVTI</vt:lpstr>
      <vt:lpstr>   Auto-Mate</vt:lpstr>
      <vt:lpstr>Introduction:</vt:lpstr>
      <vt:lpstr>Architecture Diagram:</vt:lpstr>
      <vt:lpstr>Circuit:</vt:lpstr>
      <vt:lpstr>DHT22:</vt:lpstr>
      <vt:lpstr>CCS811:</vt:lpstr>
      <vt:lpstr>LDR:</vt:lpstr>
      <vt:lpstr>PH Sensor Module:</vt:lpstr>
      <vt:lpstr>ESP32 with Wi-Fi and Bluetooth:</vt:lpstr>
      <vt:lpstr>ESP32 CAM:</vt:lpstr>
      <vt:lpstr>Power: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Auto-Mate</dc:title>
  <dc:creator>AONGHUS O DOMHNAILL - STUDENT</dc:creator>
  <cp:lastModifiedBy>AONGHUS O DOMHNAILL - STUDENT</cp:lastModifiedBy>
  <cp:revision>13</cp:revision>
  <dcterms:created xsi:type="dcterms:W3CDTF">2021-12-10T15:14:47Z</dcterms:created>
  <dcterms:modified xsi:type="dcterms:W3CDTF">2021-12-20T12:15:23Z</dcterms:modified>
</cp:coreProperties>
</file>